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85" r:id="rId5"/>
    <p:sldMasterId id="2147483697" r:id="rId6"/>
  </p:sldMasterIdLst>
  <p:notesMasterIdLst>
    <p:notesMasterId r:id="rId37"/>
  </p:notesMasterIdLst>
  <p:handoutMasterIdLst>
    <p:handoutMasterId r:id="rId38"/>
  </p:handoutMasterIdLst>
  <p:sldIdLst>
    <p:sldId id="268" r:id="rId7"/>
    <p:sldId id="294" r:id="rId8"/>
    <p:sldId id="295" r:id="rId9"/>
    <p:sldId id="303" r:id="rId10"/>
    <p:sldId id="278" r:id="rId11"/>
    <p:sldId id="302" r:id="rId12"/>
    <p:sldId id="301" r:id="rId13"/>
    <p:sldId id="279" r:id="rId14"/>
    <p:sldId id="299" r:id="rId15"/>
    <p:sldId id="296" r:id="rId16"/>
    <p:sldId id="298" r:id="rId17"/>
    <p:sldId id="289" r:id="rId18"/>
    <p:sldId id="304" r:id="rId19"/>
    <p:sldId id="306" r:id="rId20"/>
    <p:sldId id="307" r:id="rId21"/>
    <p:sldId id="305" r:id="rId22"/>
    <p:sldId id="313" r:id="rId23"/>
    <p:sldId id="308" r:id="rId24"/>
    <p:sldId id="259" r:id="rId25"/>
    <p:sldId id="290" r:id="rId26"/>
    <p:sldId id="315" r:id="rId27"/>
    <p:sldId id="316" r:id="rId28"/>
    <p:sldId id="291" r:id="rId29"/>
    <p:sldId id="314" r:id="rId30"/>
    <p:sldId id="286" r:id="rId31"/>
    <p:sldId id="310" r:id="rId32"/>
    <p:sldId id="312" r:id="rId33"/>
    <p:sldId id="311" r:id="rId34"/>
    <p:sldId id="293" r:id="rId35"/>
    <p:sldId id="263" r:id="rId36"/>
  </p:sldIdLst>
  <p:sldSz cx="9144000" cy="5143500" type="screen16x9"/>
  <p:notesSz cx="9296400" cy="7010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E296"/>
    <a:srgbClr val="00B336"/>
    <a:srgbClr val="9D9D9C"/>
    <a:srgbClr val="00B492"/>
    <a:srgbClr val="93EB20"/>
    <a:srgbClr val="005F4B"/>
    <a:srgbClr val="54B9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45" autoAdjust="0"/>
    <p:restoredTop sz="82299"/>
  </p:normalViewPr>
  <p:slideViewPr>
    <p:cSldViewPr snapToGrid="0" showGuides="1">
      <p:cViewPr varScale="1">
        <p:scale>
          <a:sx n="164" d="100"/>
          <a:sy n="164" d="100"/>
        </p:scale>
        <p:origin x="232" y="2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152" d="100"/>
          <a:sy n="152" d="100"/>
        </p:scale>
        <p:origin x="28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presProps" Target="presProps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E792B5-6CA8-4638-8DAC-6F6CAC1123CA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1762C0-FAAE-4747-9BAF-AF252B617DF9}">
      <dgm:prSet/>
      <dgm:spPr/>
      <dgm:t>
        <a:bodyPr/>
        <a:lstStyle/>
        <a:p>
          <a:r>
            <a:rPr lang="en-US" dirty="0"/>
            <a:t>EBS Provisioned IOPS 64,000 IOPS 1000 MB/s Very expensive</a:t>
          </a:r>
        </a:p>
      </dgm:t>
    </dgm:pt>
    <dgm:pt modelId="{D5566687-AAC3-4E9B-BE0A-BF2C6E218D78}" type="parTrans" cxnId="{AD1D77D4-4FCE-4DD1-8753-9FF3E1279FFA}">
      <dgm:prSet/>
      <dgm:spPr/>
      <dgm:t>
        <a:bodyPr/>
        <a:lstStyle/>
        <a:p>
          <a:endParaRPr lang="en-US"/>
        </a:p>
      </dgm:t>
    </dgm:pt>
    <dgm:pt modelId="{E34EE66F-24D8-4CA6-ACDB-A7D749A6596A}" type="sibTrans" cxnId="{AD1D77D4-4FCE-4DD1-8753-9FF3E1279FFA}">
      <dgm:prSet/>
      <dgm:spPr/>
      <dgm:t>
        <a:bodyPr/>
        <a:lstStyle/>
        <a:p>
          <a:endParaRPr lang="en-US"/>
        </a:p>
      </dgm:t>
    </dgm:pt>
    <dgm:pt modelId="{C7552D3E-75D1-41DB-974D-C8AC0F116E45}">
      <dgm:prSet/>
      <dgm:spPr/>
      <dgm:t>
        <a:bodyPr/>
        <a:lstStyle/>
        <a:p>
          <a:r>
            <a:rPr lang="en-US"/>
            <a:t>EBS General Purpose 16,000 IOPS 250MB/s </a:t>
          </a:r>
        </a:p>
      </dgm:t>
    </dgm:pt>
    <dgm:pt modelId="{E6B36B9A-2279-44C3-9DF3-E668BCF7EA9C}" type="parTrans" cxnId="{6576A412-93DF-4022-A7EF-032EF5DA8723}">
      <dgm:prSet/>
      <dgm:spPr/>
      <dgm:t>
        <a:bodyPr/>
        <a:lstStyle/>
        <a:p>
          <a:endParaRPr lang="en-US"/>
        </a:p>
      </dgm:t>
    </dgm:pt>
    <dgm:pt modelId="{483BDA16-8D33-43F8-A294-D8C3256AB6F9}" type="sibTrans" cxnId="{6576A412-93DF-4022-A7EF-032EF5DA8723}">
      <dgm:prSet/>
      <dgm:spPr/>
      <dgm:t>
        <a:bodyPr/>
        <a:lstStyle/>
        <a:p>
          <a:endParaRPr lang="en-US"/>
        </a:p>
      </dgm:t>
    </dgm:pt>
    <dgm:pt modelId="{C6D9F74C-EE36-4E63-A746-579DDDE39C83}">
      <dgm:prSet/>
      <dgm:spPr/>
      <dgm:t>
        <a:bodyPr/>
        <a:lstStyle/>
        <a:p>
          <a:r>
            <a:rPr lang="en-US"/>
            <a:t>Throughput Optimized 500 IOPS  500MB/s - Half the cost of EBS general purpose </a:t>
          </a:r>
        </a:p>
      </dgm:t>
    </dgm:pt>
    <dgm:pt modelId="{468F4186-3130-43B2-8A39-E70AE59D8C60}" type="parTrans" cxnId="{46E7CFCA-FFCB-40DD-8B0D-B22F313D8983}">
      <dgm:prSet/>
      <dgm:spPr/>
      <dgm:t>
        <a:bodyPr/>
        <a:lstStyle/>
        <a:p>
          <a:endParaRPr lang="en-US"/>
        </a:p>
      </dgm:t>
    </dgm:pt>
    <dgm:pt modelId="{2A59157D-0CA5-4425-8310-EBDCC761B6DC}" type="sibTrans" cxnId="{46E7CFCA-FFCB-40DD-8B0D-B22F313D8983}">
      <dgm:prSet/>
      <dgm:spPr/>
      <dgm:t>
        <a:bodyPr/>
        <a:lstStyle/>
        <a:p>
          <a:endParaRPr lang="en-US"/>
        </a:p>
      </dgm:t>
    </dgm:pt>
    <dgm:pt modelId="{C5D6D1F3-E689-4695-9D5D-BD94076DD410}">
      <dgm:prSet/>
      <dgm:spPr/>
      <dgm:t>
        <a:bodyPr/>
        <a:lstStyle/>
        <a:p>
          <a:r>
            <a:rPr lang="en-US"/>
            <a:t>Cold HDD 250 IOPS  250MB/s Cheapest</a:t>
          </a:r>
        </a:p>
      </dgm:t>
    </dgm:pt>
    <dgm:pt modelId="{C43E387F-8624-4149-AAFD-F1B8F25D8744}" type="parTrans" cxnId="{FB63F11F-1EC3-4516-9225-ACB104979219}">
      <dgm:prSet/>
      <dgm:spPr/>
      <dgm:t>
        <a:bodyPr/>
        <a:lstStyle/>
        <a:p>
          <a:endParaRPr lang="en-US"/>
        </a:p>
      </dgm:t>
    </dgm:pt>
    <dgm:pt modelId="{863D789E-0799-4526-B556-A33B5E023871}" type="sibTrans" cxnId="{FB63F11F-1EC3-4516-9225-ACB104979219}">
      <dgm:prSet/>
      <dgm:spPr/>
      <dgm:t>
        <a:bodyPr/>
        <a:lstStyle/>
        <a:p>
          <a:endParaRPr lang="en-US"/>
        </a:p>
      </dgm:t>
    </dgm:pt>
    <dgm:pt modelId="{1BCBCCE0-F35F-1A4A-BCDB-CD2D0934C0FA}" type="pres">
      <dgm:prSet presAssocID="{E3E792B5-6CA8-4638-8DAC-6F6CAC1123CA}" presName="Name0" presStyleCnt="0">
        <dgm:presLayoutVars>
          <dgm:dir/>
          <dgm:animLvl val="lvl"/>
          <dgm:resizeHandles val="exact"/>
        </dgm:presLayoutVars>
      </dgm:prSet>
      <dgm:spPr/>
    </dgm:pt>
    <dgm:pt modelId="{B7F58EB6-6E16-1346-96C6-E583250A435F}" type="pres">
      <dgm:prSet presAssocID="{4B1762C0-FAAE-4747-9BAF-AF252B617DF9}" presName="linNode" presStyleCnt="0"/>
      <dgm:spPr/>
    </dgm:pt>
    <dgm:pt modelId="{85BB4A3C-893F-2847-B582-CEBE94A54BEE}" type="pres">
      <dgm:prSet presAssocID="{4B1762C0-FAAE-4747-9BAF-AF252B617DF9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754C127C-E361-384D-888D-2CE088602ED2}" type="pres">
      <dgm:prSet presAssocID="{E34EE66F-24D8-4CA6-ACDB-A7D749A6596A}" presName="sp" presStyleCnt="0"/>
      <dgm:spPr/>
    </dgm:pt>
    <dgm:pt modelId="{686B1773-1E6E-9449-A4D7-AE404291F26C}" type="pres">
      <dgm:prSet presAssocID="{C7552D3E-75D1-41DB-974D-C8AC0F116E45}" presName="linNode" presStyleCnt="0"/>
      <dgm:spPr/>
    </dgm:pt>
    <dgm:pt modelId="{F7363DA4-8306-B74D-B7B3-17FB89F637A6}" type="pres">
      <dgm:prSet presAssocID="{C7552D3E-75D1-41DB-974D-C8AC0F116E45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D1B3209B-9366-9C4D-B21E-04297BD60D41}" type="pres">
      <dgm:prSet presAssocID="{483BDA16-8D33-43F8-A294-D8C3256AB6F9}" presName="sp" presStyleCnt="0"/>
      <dgm:spPr/>
    </dgm:pt>
    <dgm:pt modelId="{BA8842B7-63FB-4040-8573-BB53FEF689F9}" type="pres">
      <dgm:prSet presAssocID="{C6D9F74C-EE36-4E63-A746-579DDDE39C83}" presName="linNode" presStyleCnt="0"/>
      <dgm:spPr/>
    </dgm:pt>
    <dgm:pt modelId="{F9D42A5E-1915-8146-AA83-5E31DC111FCB}" type="pres">
      <dgm:prSet presAssocID="{C6D9F74C-EE36-4E63-A746-579DDDE39C83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C9C87BA7-23F7-F646-8A93-08DAA76E31AE}" type="pres">
      <dgm:prSet presAssocID="{2A59157D-0CA5-4425-8310-EBDCC761B6DC}" presName="sp" presStyleCnt="0"/>
      <dgm:spPr/>
    </dgm:pt>
    <dgm:pt modelId="{8F4C10B2-C351-504F-B35F-008404F9E9A3}" type="pres">
      <dgm:prSet presAssocID="{C5D6D1F3-E689-4695-9D5D-BD94076DD410}" presName="linNode" presStyleCnt="0"/>
      <dgm:spPr/>
    </dgm:pt>
    <dgm:pt modelId="{316FD563-358F-5146-947B-AE3EC73CCF6F}" type="pres">
      <dgm:prSet presAssocID="{C5D6D1F3-E689-4695-9D5D-BD94076DD410}" presName="parentText" presStyleLbl="node1" presStyleIdx="3" presStyleCnt="4">
        <dgm:presLayoutVars>
          <dgm:chMax val="1"/>
          <dgm:bulletEnabled val="1"/>
        </dgm:presLayoutVars>
      </dgm:prSet>
      <dgm:spPr/>
    </dgm:pt>
  </dgm:ptLst>
  <dgm:cxnLst>
    <dgm:cxn modelId="{6576A412-93DF-4022-A7EF-032EF5DA8723}" srcId="{E3E792B5-6CA8-4638-8DAC-6F6CAC1123CA}" destId="{C7552D3E-75D1-41DB-974D-C8AC0F116E45}" srcOrd="1" destOrd="0" parTransId="{E6B36B9A-2279-44C3-9DF3-E668BCF7EA9C}" sibTransId="{483BDA16-8D33-43F8-A294-D8C3256AB6F9}"/>
    <dgm:cxn modelId="{FB63F11F-1EC3-4516-9225-ACB104979219}" srcId="{E3E792B5-6CA8-4638-8DAC-6F6CAC1123CA}" destId="{C5D6D1F3-E689-4695-9D5D-BD94076DD410}" srcOrd="3" destOrd="0" parTransId="{C43E387F-8624-4149-AAFD-F1B8F25D8744}" sibTransId="{863D789E-0799-4526-B556-A33B5E023871}"/>
    <dgm:cxn modelId="{2D796249-02F9-C145-99D7-38509707B3E5}" type="presOf" srcId="{4B1762C0-FAAE-4747-9BAF-AF252B617DF9}" destId="{85BB4A3C-893F-2847-B582-CEBE94A54BEE}" srcOrd="0" destOrd="0" presId="urn:microsoft.com/office/officeart/2005/8/layout/vList5"/>
    <dgm:cxn modelId="{337F405D-35EC-464B-892B-C3B45845C6A1}" type="presOf" srcId="{C5D6D1F3-E689-4695-9D5D-BD94076DD410}" destId="{316FD563-358F-5146-947B-AE3EC73CCF6F}" srcOrd="0" destOrd="0" presId="urn:microsoft.com/office/officeart/2005/8/layout/vList5"/>
    <dgm:cxn modelId="{141C7899-5B24-1C49-80B9-4D8A9A11E265}" type="presOf" srcId="{C7552D3E-75D1-41DB-974D-C8AC0F116E45}" destId="{F7363DA4-8306-B74D-B7B3-17FB89F637A6}" srcOrd="0" destOrd="0" presId="urn:microsoft.com/office/officeart/2005/8/layout/vList5"/>
    <dgm:cxn modelId="{46E7CFCA-FFCB-40DD-8B0D-B22F313D8983}" srcId="{E3E792B5-6CA8-4638-8DAC-6F6CAC1123CA}" destId="{C6D9F74C-EE36-4E63-A746-579DDDE39C83}" srcOrd="2" destOrd="0" parTransId="{468F4186-3130-43B2-8A39-E70AE59D8C60}" sibTransId="{2A59157D-0CA5-4425-8310-EBDCC761B6DC}"/>
    <dgm:cxn modelId="{AD1D77D4-4FCE-4DD1-8753-9FF3E1279FFA}" srcId="{E3E792B5-6CA8-4638-8DAC-6F6CAC1123CA}" destId="{4B1762C0-FAAE-4747-9BAF-AF252B617DF9}" srcOrd="0" destOrd="0" parTransId="{D5566687-AAC3-4E9B-BE0A-BF2C6E218D78}" sibTransId="{E34EE66F-24D8-4CA6-ACDB-A7D749A6596A}"/>
    <dgm:cxn modelId="{63F9FFDD-2052-E746-A2A8-172B34885B39}" type="presOf" srcId="{E3E792B5-6CA8-4638-8DAC-6F6CAC1123CA}" destId="{1BCBCCE0-F35F-1A4A-BCDB-CD2D0934C0FA}" srcOrd="0" destOrd="0" presId="urn:microsoft.com/office/officeart/2005/8/layout/vList5"/>
    <dgm:cxn modelId="{E6C75DFD-8DBB-E541-82C3-82491A4296D5}" type="presOf" srcId="{C6D9F74C-EE36-4E63-A746-579DDDE39C83}" destId="{F9D42A5E-1915-8146-AA83-5E31DC111FCB}" srcOrd="0" destOrd="0" presId="urn:microsoft.com/office/officeart/2005/8/layout/vList5"/>
    <dgm:cxn modelId="{3A34FE9F-1923-EC48-9F88-EA9A30EEAB83}" type="presParOf" srcId="{1BCBCCE0-F35F-1A4A-BCDB-CD2D0934C0FA}" destId="{B7F58EB6-6E16-1346-96C6-E583250A435F}" srcOrd="0" destOrd="0" presId="urn:microsoft.com/office/officeart/2005/8/layout/vList5"/>
    <dgm:cxn modelId="{6409E683-3866-744A-8FCC-2AE2C498028F}" type="presParOf" srcId="{B7F58EB6-6E16-1346-96C6-E583250A435F}" destId="{85BB4A3C-893F-2847-B582-CEBE94A54BEE}" srcOrd="0" destOrd="0" presId="urn:microsoft.com/office/officeart/2005/8/layout/vList5"/>
    <dgm:cxn modelId="{9629942E-F40E-0244-9289-0E11B90BE198}" type="presParOf" srcId="{1BCBCCE0-F35F-1A4A-BCDB-CD2D0934C0FA}" destId="{754C127C-E361-384D-888D-2CE088602ED2}" srcOrd="1" destOrd="0" presId="urn:microsoft.com/office/officeart/2005/8/layout/vList5"/>
    <dgm:cxn modelId="{6926CBF0-4763-AF41-B3D3-EA724F856115}" type="presParOf" srcId="{1BCBCCE0-F35F-1A4A-BCDB-CD2D0934C0FA}" destId="{686B1773-1E6E-9449-A4D7-AE404291F26C}" srcOrd="2" destOrd="0" presId="urn:microsoft.com/office/officeart/2005/8/layout/vList5"/>
    <dgm:cxn modelId="{C1FE4DA0-DBCD-CF45-B5A6-F593BAFA34B0}" type="presParOf" srcId="{686B1773-1E6E-9449-A4D7-AE404291F26C}" destId="{F7363DA4-8306-B74D-B7B3-17FB89F637A6}" srcOrd="0" destOrd="0" presId="urn:microsoft.com/office/officeart/2005/8/layout/vList5"/>
    <dgm:cxn modelId="{C628656A-788E-574B-A022-D5F484A3597F}" type="presParOf" srcId="{1BCBCCE0-F35F-1A4A-BCDB-CD2D0934C0FA}" destId="{D1B3209B-9366-9C4D-B21E-04297BD60D41}" srcOrd="3" destOrd="0" presId="urn:microsoft.com/office/officeart/2005/8/layout/vList5"/>
    <dgm:cxn modelId="{594C42AC-A64C-F74D-B618-A00A5804FB34}" type="presParOf" srcId="{1BCBCCE0-F35F-1A4A-BCDB-CD2D0934C0FA}" destId="{BA8842B7-63FB-4040-8573-BB53FEF689F9}" srcOrd="4" destOrd="0" presId="urn:microsoft.com/office/officeart/2005/8/layout/vList5"/>
    <dgm:cxn modelId="{32F67CAA-0EEA-1144-A145-2771638C5BE3}" type="presParOf" srcId="{BA8842B7-63FB-4040-8573-BB53FEF689F9}" destId="{F9D42A5E-1915-8146-AA83-5E31DC111FCB}" srcOrd="0" destOrd="0" presId="urn:microsoft.com/office/officeart/2005/8/layout/vList5"/>
    <dgm:cxn modelId="{48ADDE53-7230-8C41-90EA-863602A4AD6C}" type="presParOf" srcId="{1BCBCCE0-F35F-1A4A-BCDB-CD2D0934C0FA}" destId="{C9C87BA7-23F7-F646-8A93-08DAA76E31AE}" srcOrd="5" destOrd="0" presId="urn:microsoft.com/office/officeart/2005/8/layout/vList5"/>
    <dgm:cxn modelId="{FB35F040-4C64-F34F-ADAC-A47934CB0574}" type="presParOf" srcId="{1BCBCCE0-F35F-1A4A-BCDB-CD2D0934C0FA}" destId="{8F4C10B2-C351-504F-B35F-008404F9E9A3}" srcOrd="6" destOrd="0" presId="urn:microsoft.com/office/officeart/2005/8/layout/vList5"/>
    <dgm:cxn modelId="{F5463075-9906-5740-89E8-A37AFA0F7D40}" type="presParOf" srcId="{8F4C10B2-C351-504F-B35F-008404F9E9A3}" destId="{316FD563-358F-5146-947B-AE3EC73CCF6F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BB4A3C-893F-2847-B582-CEBE94A54BEE}">
      <dsp:nvSpPr>
        <dsp:cNvPr id="0" name=""/>
        <dsp:cNvSpPr/>
      </dsp:nvSpPr>
      <dsp:spPr>
        <a:xfrm>
          <a:off x="2676651" y="1860"/>
          <a:ext cx="3011233" cy="89504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EBS Provisioned IOPS 64,000 IOPS 1000 MB/s Very expensive</a:t>
          </a:r>
        </a:p>
      </dsp:txBody>
      <dsp:txXfrm>
        <a:off x="2720343" y="45552"/>
        <a:ext cx="2923849" cy="807658"/>
      </dsp:txXfrm>
    </dsp:sp>
    <dsp:sp modelId="{F7363DA4-8306-B74D-B7B3-17FB89F637A6}">
      <dsp:nvSpPr>
        <dsp:cNvPr id="0" name=""/>
        <dsp:cNvSpPr/>
      </dsp:nvSpPr>
      <dsp:spPr>
        <a:xfrm>
          <a:off x="2676651" y="941655"/>
          <a:ext cx="3011233" cy="89504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EBS General Purpose 16,000 IOPS 250MB/s </a:t>
          </a:r>
        </a:p>
      </dsp:txBody>
      <dsp:txXfrm>
        <a:off x="2720343" y="985347"/>
        <a:ext cx="2923849" cy="807658"/>
      </dsp:txXfrm>
    </dsp:sp>
    <dsp:sp modelId="{F9D42A5E-1915-8146-AA83-5E31DC111FCB}">
      <dsp:nvSpPr>
        <dsp:cNvPr id="0" name=""/>
        <dsp:cNvSpPr/>
      </dsp:nvSpPr>
      <dsp:spPr>
        <a:xfrm>
          <a:off x="2676651" y="1881450"/>
          <a:ext cx="3011233" cy="89504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Throughput Optimized 500 IOPS  500MB/s - Half the cost of EBS general purpose </a:t>
          </a:r>
        </a:p>
      </dsp:txBody>
      <dsp:txXfrm>
        <a:off x="2720343" y="1925142"/>
        <a:ext cx="2923849" cy="807658"/>
      </dsp:txXfrm>
    </dsp:sp>
    <dsp:sp modelId="{316FD563-358F-5146-947B-AE3EC73CCF6F}">
      <dsp:nvSpPr>
        <dsp:cNvPr id="0" name=""/>
        <dsp:cNvSpPr/>
      </dsp:nvSpPr>
      <dsp:spPr>
        <a:xfrm>
          <a:off x="2676651" y="2821245"/>
          <a:ext cx="3011233" cy="89504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Cold HDD 250 IOPS  250MB/s Cheapest</a:t>
          </a:r>
        </a:p>
      </dsp:txBody>
      <dsp:txXfrm>
        <a:off x="2720343" y="2864937"/>
        <a:ext cx="2923849" cy="807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014" y="0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5E99C-BE4E-4355-90D5-0EE3464258D9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58444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014" y="6658444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E43BF-A41D-4418-A59B-857761317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116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2B9AD4B-8655-4940-A3C2-456FA4D65BFE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50144F6-1F44-484E-96B6-CAB23FCB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77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 for  Xtravirt   </a:t>
            </a:r>
            <a:r>
              <a:rPr lang="en-US" dirty="0" err="1"/>
              <a:t>Vmware</a:t>
            </a:r>
            <a:r>
              <a:rPr lang="en-US" dirty="0"/>
              <a:t> premier partner based in the UK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24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Available in locations you require ?</a:t>
            </a:r>
          </a:p>
          <a:p>
            <a:r>
              <a:rPr lang="en-US" dirty="0"/>
              <a:t>T.X family is a burstable general purpose resource  alternative to M4 or M5 resource .  Instance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581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it was 9.5 would have stuck with another EC2 instance in a different AZ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0191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Clearly an existing AWS Customer ( required for VMware Cloud on AWS ) </a:t>
            </a:r>
          </a:p>
          <a:p>
            <a:r>
              <a:rPr lang="en-US" dirty="0"/>
              <a:t>Awesome reliability statistics.   Md5 checksum built in</a:t>
            </a:r>
          </a:p>
          <a:p>
            <a:endParaRPr lang="en-US" dirty="0"/>
          </a:p>
          <a:p>
            <a:r>
              <a:rPr lang="en-US" dirty="0"/>
              <a:t>Different set of credentials to access ( Some protection against </a:t>
            </a:r>
            <a:r>
              <a:rPr lang="en-US" dirty="0" err="1"/>
              <a:t>ransomeware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Restores from Archive will be slower. And </a:t>
            </a:r>
            <a:r>
              <a:rPr lang="en-US" dirty="0" err="1"/>
              <a:t>incurr</a:t>
            </a:r>
            <a:r>
              <a:rPr lang="en-US" dirty="0"/>
              <a:t> cost.   No restore no cost….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84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894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337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7433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E49C33-A899-4080-B833-E3FCF70FA0F1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235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333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ENI – Describe</a:t>
            </a:r>
          </a:p>
          <a:p>
            <a:r>
              <a:rPr lang="en-US" dirty="0"/>
              <a:t>Customer /VMware account</a:t>
            </a:r>
          </a:p>
          <a:p>
            <a:r>
              <a:rPr lang="en-US" dirty="0"/>
              <a:t>Define</a:t>
            </a:r>
          </a:p>
          <a:p>
            <a:r>
              <a:rPr lang="en-US" dirty="0"/>
              <a:t>VPC </a:t>
            </a:r>
          </a:p>
          <a:p>
            <a:r>
              <a:rPr lang="en-US" dirty="0"/>
              <a:t>MGW</a:t>
            </a:r>
            <a:br>
              <a:rPr lang="en-US" dirty="0"/>
            </a:br>
            <a:r>
              <a:rPr lang="en-US" dirty="0"/>
              <a:t>CGW</a:t>
            </a:r>
          </a:p>
          <a:p>
            <a:r>
              <a:rPr lang="en-US" dirty="0"/>
              <a:t>Jointly engineered solution</a:t>
            </a:r>
          </a:p>
          <a:p>
            <a:r>
              <a:rPr lang="en-US" dirty="0"/>
              <a:t>Veeam was the first Backup vendor to be officially supported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79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Constraints around locations and licensing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01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Operational Restores typically 14-30 days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29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806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Available in locations you require ?</a:t>
            </a:r>
          </a:p>
          <a:p>
            <a:r>
              <a:rPr lang="en-US" dirty="0"/>
              <a:t>T.X family is a burstable general purpose resource  alternative to M4 or M5 resource .  Instance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077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Available in locations you require ?</a:t>
            </a:r>
          </a:p>
          <a:p>
            <a:r>
              <a:rPr lang="en-US" dirty="0"/>
              <a:t>T.X family is a burstable general purpose resource  alternative to M4 or M5 resource .  Instance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928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Available in locations you require ?</a:t>
            </a:r>
          </a:p>
          <a:p>
            <a:r>
              <a:rPr lang="en-US" dirty="0"/>
              <a:t>T.X family is a burstable general purpose resource  alternative to M4 or M5 resource .  Instance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744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2197802"/>
            <a:ext cx="7343240" cy="747897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60000" y="3109301"/>
            <a:ext cx="5624255" cy="33239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48B19F-5D68-443B-83C4-B5DD3CA42C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0000" y="360000"/>
            <a:ext cx="1514792" cy="26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6092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0" orient="horz" pos="2372">
          <p15:clr>
            <a:srgbClr val="FBAE40"/>
          </p15:clr>
        </p15:guide>
        <p15:guide id="1" orient="horz" pos="216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ee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0" y="0"/>
            <a:ext cx="9144000" cy="1707654"/>
          </a:xfrm>
          <a:prstGeom prst="rect">
            <a:avLst/>
          </a:prstGeom>
          <a:solidFill>
            <a:srgbClr val="00B33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ru-RU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291"/>
            <a:ext cx="9144000" cy="18470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542840"/>
            <a:ext cx="8363938" cy="6093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2171718"/>
            <a:ext cx="8363938" cy="263228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056100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895493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472982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-p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3923928" cy="5143500"/>
          </a:xfrm>
          <a:prstGeom prst="rect">
            <a:avLst/>
          </a:prstGeom>
          <a:solidFill>
            <a:srgbClr val="00B33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ru-RU" spc="-5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527"/>
            <a:ext cx="3923928" cy="51364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171450"/>
            <a:ext cx="3174452" cy="149579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65760" y="2081160"/>
            <a:ext cx="3178317" cy="105926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289688" y="171450"/>
            <a:ext cx="4488552" cy="456054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006124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539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60000" y="1018800"/>
            <a:ext cx="4111054" cy="3790157"/>
          </a:xfr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4644009" y="1018800"/>
            <a:ext cx="4109467" cy="3790157"/>
          </a:xfr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an object</a:t>
            </a:r>
          </a:p>
        </p:txBody>
      </p:sp>
    </p:spTree>
    <p:extLst>
      <p:ext uri="{BB962C8B-B14F-4D97-AF65-F5344CB8AC3E}">
        <p14:creationId xmlns:p14="http://schemas.microsoft.com/office/powerpoint/2010/main" val="346008199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60000" y="1018800"/>
            <a:ext cx="8364537" cy="3718149"/>
          </a:xfr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539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879366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18" y="-2480"/>
            <a:ext cx="9136032" cy="5143969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2197350"/>
            <a:ext cx="8484348" cy="83099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rgbClr val="00B336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90715182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Topa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2197350"/>
            <a:ext cx="8409350" cy="83099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60032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apph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9" y="0"/>
            <a:ext cx="9141442" cy="514350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2197350"/>
            <a:ext cx="8423524" cy="83099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9051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18" y="-2480"/>
            <a:ext cx="9136032" cy="5143969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2197350"/>
            <a:ext cx="8484348" cy="83099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rgbClr val="00B336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311947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60238" y="2197802"/>
            <a:ext cx="8423524" cy="92333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EE5F65-047A-4458-A5D1-6343EBE426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14604" y="3871309"/>
            <a:ext cx="1514792" cy="26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5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82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60000" y="1018800"/>
            <a:ext cx="8364537" cy="3718149"/>
          </a:xfr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539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98735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E3C00-3D03-4257-825A-2C73D882B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033BEF-DB84-4BDC-BFE3-94EC5820C8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0000" y="1018800"/>
            <a:ext cx="8363937" cy="3901753"/>
          </a:xfr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1799918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60000" y="1018800"/>
            <a:ext cx="8364537" cy="3718149"/>
          </a:xfr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539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06212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539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60000" y="1018800"/>
            <a:ext cx="4111054" cy="3790157"/>
          </a:xfr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4644009" y="1018800"/>
            <a:ext cx="4109467" cy="3790157"/>
          </a:xfr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an object</a:t>
            </a:r>
          </a:p>
        </p:txBody>
      </p:sp>
    </p:spTree>
    <p:extLst>
      <p:ext uri="{BB962C8B-B14F-4D97-AF65-F5344CB8AC3E}">
        <p14:creationId xmlns:p14="http://schemas.microsoft.com/office/powerpoint/2010/main" val="97854799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56784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8" y="1085852"/>
            <a:ext cx="8363937" cy="36461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00B33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76" fontAlgn="base">
              <a:spcBef>
                <a:spcPct val="0"/>
              </a:spcBef>
              <a:spcAft>
                <a:spcPct val="0"/>
              </a:spcAft>
            </a:pPr>
            <a:endParaRPr lang="ru-RU" sz="1800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 rot="16200000">
            <a:off x="-1151128" y="454562"/>
            <a:ext cx="1429486" cy="520365"/>
            <a:chOff x="-2069182" y="-579662"/>
            <a:chExt cx="1429486" cy="520365"/>
          </a:xfrm>
        </p:grpSpPr>
        <p:grpSp>
          <p:nvGrpSpPr>
            <p:cNvPr id="16" name="Group 15"/>
            <p:cNvGrpSpPr/>
            <p:nvPr/>
          </p:nvGrpSpPr>
          <p:grpSpPr>
            <a:xfrm>
              <a:off x="-2069182" y="-297545"/>
              <a:ext cx="1429486" cy="238248"/>
              <a:chOff x="-2060858" y="2411918"/>
              <a:chExt cx="1917983" cy="319664"/>
            </a:xfrm>
          </p:grpSpPr>
          <p:sp>
            <p:nvSpPr>
              <p:cNvPr id="18" name="Rectangle 17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462539" y="2411918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1280" y="1"/>
            <a:ext cx="9141440" cy="514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8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66" r:id="rId2"/>
    <p:sldLayoutId id="2147483678" r:id="rId3"/>
    <p:sldLayoutId id="2147483674" r:id="rId4"/>
    <p:sldLayoutId id="2147483695" r:id="rId5"/>
    <p:sldLayoutId id="2147483701" r:id="rId6"/>
  </p:sldLayoutIdLst>
  <p:transition>
    <p:fade/>
  </p:transition>
  <p:txStyles>
    <p:titleStyle>
      <a:lvl1pPr algn="l" defTabSz="686030" rtl="0" eaLnBrk="1" latinLnBrk="0" hangingPunct="1">
        <a:lnSpc>
          <a:spcPct val="90000"/>
        </a:lnSpc>
        <a:spcBef>
          <a:spcPct val="0"/>
        </a:spcBef>
        <a:buNone/>
        <a:defRPr lang="en-US" sz="4100" b="0" kern="1200" cap="none" spc="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Arial" charset="0"/>
        </a:defRPr>
      </a:lvl1pPr>
    </p:titleStyle>
    <p:bodyStyle>
      <a:lvl1pPr marL="259654" indent="-259654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 spc="0">
          <a:solidFill>
            <a:schemeClr val="bg1"/>
          </a:solidFill>
          <a:latin typeface="+mn-lt"/>
          <a:ea typeface="+mn-ea"/>
          <a:cs typeface="+mn-cs"/>
        </a:defRPr>
      </a:lvl1pPr>
      <a:lvl2pPr marL="472856" indent="-21320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472856" algn="l"/>
        </a:tabLst>
        <a:defRPr sz="2100" kern="1200" spc="0">
          <a:solidFill>
            <a:schemeClr val="bg1"/>
          </a:solidFill>
          <a:latin typeface="+mn-lt"/>
          <a:ea typeface="+mn-ea"/>
          <a:cs typeface="+mn-cs"/>
        </a:defRPr>
      </a:lvl2pPr>
      <a:lvl3pPr marL="686057" indent="-21320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>
          <a:solidFill>
            <a:schemeClr val="bg1"/>
          </a:solidFill>
          <a:latin typeface="+mn-lt"/>
          <a:ea typeface="+mn-ea"/>
          <a:cs typeface="+mn-cs"/>
        </a:defRPr>
      </a:lvl3pPr>
      <a:lvl4pPr marL="1112462" indent="-16794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57" algn="l"/>
        </a:tabLst>
        <a:defRPr sz="1500" kern="1200" spc="0">
          <a:solidFill>
            <a:schemeClr val="bg1"/>
          </a:solidFill>
          <a:latin typeface="+mn-lt"/>
          <a:ea typeface="+mn-ea"/>
          <a:cs typeface="+mn-cs"/>
        </a:defRPr>
      </a:lvl4pPr>
      <a:lvl5pPr marL="1285167" indent="-172706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500" kern="1200">
          <a:gradFill>
            <a:gsLst>
              <a:gs pos="0">
                <a:schemeClr val="tx1">
                  <a:lumMod val="75000"/>
                  <a:lumOff val="2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88658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96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61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627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16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3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4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6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75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89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10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12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7" userDrawn="1">
          <p15:clr>
            <a:srgbClr val="F26B43"/>
          </p15:clr>
        </p15:guide>
        <p15:guide id="2" pos="227" userDrawn="1">
          <p15:clr>
            <a:srgbClr val="F26B43"/>
          </p15:clr>
        </p15:guide>
        <p15:guide id="3" pos="5524" userDrawn="1">
          <p15:clr>
            <a:srgbClr val="F26B43"/>
          </p15:clr>
        </p15:guide>
        <p15:guide id="4" orient="horz" pos="30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0" y="1019146"/>
            <a:ext cx="8363937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endParaRPr lang="en-US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365760" y="4963255"/>
            <a:ext cx="3670877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00" spc="0" dirty="0">
                <a:gradFill>
                  <a:gsLst>
                    <a:gs pos="0">
                      <a:srgbClr val="000000">
                        <a:lumMod val="75000"/>
                        <a:lumOff val="25000"/>
                      </a:srgbClr>
                    </a:gs>
                    <a:gs pos="80000">
                      <a:srgbClr val="000000">
                        <a:lumMod val="65000"/>
                        <a:lumOff val="35000"/>
                      </a:srgbClr>
                    </a:gs>
                  </a:gsLst>
                  <a:lin ang="16200000" scaled="0"/>
                </a:gradFill>
                <a:latin typeface="+mn-lt"/>
              </a:rPr>
              <a:t>© 2019 Veeam Software. Confidential information. All rights reserved. All trademarks are the property of their respective owners.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 rot="16200000">
            <a:off x="-1151128" y="454562"/>
            <a:ext cx="1429486" cy="520365"/>
            <a:chOff x="-2069182" y="-579662"/>
            <a:chExt cx="1429486" cy="520365"/>
          </a:xfrm>
        </p:grpSpPr>
        <p:grpSp>
          <p:nvGrpSpPr>
            <p:cNvPr id="17" name="Group 16"/>
            <p:cNvGrpSpPr/>
            <p:nvPr/>
          </p:nvGrpSpPr>
          <p:grpSpPr>
            <a:xfrm>
              <a:off x="-2069182" y="-297545"/>
              <a:ext cx="1429486" cy="238248"/>
              <a:chOff x="-2060858" y="2411918"/>
              <a:chExt cx="1917983" cy="319664"/>
            </a:xfrm>
          </p:grpSpPr>
          <p:sp>
            <p:nvSpPr>
              <p:cNvPr id="19" name="Rectangle 18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-462539" y="2411918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1902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87" r:id="rId2"/>
    <p:sldLayoutId id="2147483688" r:id="rId3"/>
    <p:sldLayoutId id="2147483699" r:id="rId4"/>
    <p:sldLayoutId id="2147483691" r:id="rId5"/>
    <p:sldLayoutId id="2147483693" r:id="rId6"/>
  </p:sldLayoutIdLst>
  <p:transition>
    <p:fade/>
  </p:transition>
  <p:txStyles>
    <p:titleStyle>
      <a:lvl1pPr algn="l" defTabSz="686030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0" baseline="0" dirty="0" smtClean="0">
          <a:ln w="3175">
            <a:noFill/>
          </a:ln>
          <a:solidFill>
            <a:srgbClr val="00B336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686030" rtl="0" eaLnBrk="1" latinLnBrk="0" hangingPunct="1">
        <a:lnSpc>
          <a:spcPct val="100000"/>
        </a:lnSpc>
        <a:spcBef>
          <a:spcPts val="0"/>
        </a:spcBef>
        <a:buSzPct val="90000"/>
        <a:buFont typeface="Arial" pitchFamily="34" charset="0"/>
        <a:buNone/>
        <a:defRPr sz="2000" kern="1200" spc="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66693" indent="-266693" algn="l" defTabSz="686030" rtl="0" eaLnBrk="1" latinLnBrk="0" hangingPunct="1">
        <a:lnSpc>
          <a:spcPct val="100000"/>
        </a:lnSpc>
        <a:spcBef>
          <a:spcPts val="0"/>
        </a:spcBef>
        <a:buClr>
          <a:schemeClr val="tx1">
            <a:lumMod val="50000"/>
            <a:lumOff val="50000"/>
          </a:schemeClr>
        </a:buClr>
        <a:buSzPct val="90000"/>
        <a:buFont typeface="Arial" pitchFamily="34" charset="0"/>
        <a:buChar char="•"/>
        <a:tabLst/>
        <a:defRPr sz="20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686057" indent="-21320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 baseline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3pPr>
      <a:lvl4pPr marL="1112462" indent="-16794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57" algn="l"/>
        </a:tabLst>
        <a:defRPr sz="1400" kern="1200" spc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4pPr>
      <a:lvl5pPr marL="1285167" indent="-172706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188658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96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61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627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16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3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4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6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75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89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10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12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000" y="171450"/>
            <a:ext cx="8363938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000" y="1088157"/>
            <a:ext cx="8363937" cy="364383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291200" y="4963255"/>
            <a:ext cx="3670877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00" spc="0" dirty="0">
                <a:gradFill>
                  <a:gsLst>
                    <a:gs pos="0">
                      <a:srgbClr val="000000">
                        <a:lumMod val="75000"/>
                        <a:lumOff val="25000"/>
                      </a:srgbClr>
                    </a:gs>
                    <a:gs pos="80000">
                      <a:srgbClr val="000000">
                        <a:lumMod val="65000"/>
                        <a:lumOff val="35000"/>
                      </a:srgbClr>
                    </a:gs>
                  </a:gsLst>
                  <a:lin ang="16200000" scaled="0"/>
                </a:gradFill>
                <a:latin typeface="+mn-lt"/>
              </a:rPr>
              <a:t>© 2019 Veeam Software. Confidential information. All rights reserved. All trademarks are the property of their respective owners.</a:t>
            </a:r>
          </a:p>
        </p:txBody>
      </p:sp>
      <p:grpSp>
        <p:nvGrpSpPr>
          <p:cNvPr id="7" name="Group 6"/>
          <p:cNvGrpSpPr/>
          <p:nvPr userDrawn="1"/>
        </p:nvGrpSpPr>
        <p:grpSpPr>
          <a:xfrm rot="16200000">
            <a:off x="-1151128" y="454562"/>
            <a:ext cx="1429486" cy="520365"/>
            <a:chOff x="-2069182" y="-579662"/>
            <a:chExt cx="1429486" cy="520365"/>
          </a:xfrm>
        </p:grpSpPr>
        <p:grpSp>
          <p:nvGrpSpPr>
            <p:cNvPr id="8" name="Group 7"/>
            <p:cNvGrpSpPr/>
            <p:nvPr/>
          </p:nvGrpSpPr>
          <p:grpSpPr>
            <a:xfrm>
              <a:off x="-2069182" y="-297545"/>
              <a:ext cx="1429486" cy="238248"/>
              <a:chOff x="-2060858" y="2411918"/>
              <a:chExt cx="1917983" cy="319664"/>
            </a:xfrm>
          </p:grpSpPr>
          <p:sp>
            <p:nvSpPr>
              <p:cNvPr id="10" name="Rectangle 9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-462539" y="2411918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4260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702" r:id="rId2"/>
    <p:sldLayoutId id="2147483703" r:id="rId3"/>
    <p:sldLayoutId id="2147483704" r:id="rId4"/>
  </p:sldLayoutIdLst>
  <p:transition>
    <p:fade/>
  </p:transition>
  <p:txStyles>
    <p:titleStyle>
      <a:lvl1pPr algn="l" defTabSz="686047" rtl="0" eaLnBrk="1" latinLnBrk="0" hangingPunct="1">
        <a:lnSpc>
          <a:spcPct val="100000"/>
        </a:lnSpc>
        <a:spcBef>
          <a:spcPct val="0"/>
        </a:spcBef>
        <a:buNone/>
        <a:defRPr lang="en-US" sz="4400" b="0" kern="1200" cap="none" spc="0" baseline="0" dirty="0" smtClean="0">
          <a:ln w="3175">
            <a:noFill/>
          </a:ln>
          <a:solidFill>
            <a:srgbClr val="00B336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686047" rtl="0" eaLnBrk="1" latinLnBrk="0" hangingPunct="1">
        <a:lnSpc>
          <a:spcPct val="100000"/>
        </a:lnSpc>
        <a:spcBef>
          <a:spcPts val="0"/>
        </a:spcBef>
        <a:buSzPct val="90000"/>
        <a:buFont typeface="Arial" pitchFamily="34" charset="0"/>
        <a:buNone/>
        <a:defRPr sz="2400" kern="1200" spc="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342900" indent="-342900" algn="l" defTabSz="686047" rtl="0" eaLnBrk="1" latinLnBrk="0" hangingPunct="1">
        <a:lnSpc>
          <a:spcPct val="100000"/>
        </a:lnSpc>
        <a:spcBef>
          <a:spcPts val="0"/>
        </a:spcBef>
        <a:buClr>
          <a:schemeClr val="tx1">
            <a:lumMod val="65000"/>
            <a:lumOff val="35000"/>
          </a:schemeClr>
        </a:buClr>
        <a:buSzPct val="90000"/>
        <a:buFont typeface="Arial" pitchFamily="34" charset="0"/>
        <a:buChar char="•"/>
        <a:tabLst/>
        <a:defRPr sz="2000" kern="1200" spc="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6074" indent="-213207" algn="l" defTabSz="686047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 baseline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3pPr>
      <a:lvl4pPr marL="1112489" indent="-167946" algn="l" defTabSz="686047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74" algn="l"/>
        </a:tabLst>
        <a:defRPr sz="1400" kern="1200" spc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4pPr>
      <a:lvl5pPr marL="1285199" indent="-172710" algn="l" defTabSz="686047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1886629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652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676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700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24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47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70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94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118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140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164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188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B52CF05C-C0E2-4917-AF47-C297DBD229CD}"/>
              </a:ext>
            </a:extLst>
          </p:cNvPr>
          <p:cNvSpPr>
            <a:spLocks noGrp="1"/>
          </p:cNvSpPr>
          <p:nvPr/>
        </p:nvSpPr>
        <p:spPr>
          <a:xfrm>
            <a:off x="308368" y="1733499"/>
            <a:ext cx="7355679" cy="74789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686030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5400" i="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72856" indent="-21320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56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57" indent="-21320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62" indent="-16794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57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67" indent="-172706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843C74E-9087-48DB-8F0B-C6FE13D96D78}"/>
              </a:ext>
            </a:extLst>
          </p:cNvPr>
          <p:cNvSpPr>
            <a:spLocks noGrp="1"/>
          </p:cNvSpPr>
          <p:nvPr/>
        </p:nvSpPr>
        <p:spPr>
          <a:xfrm>
            <a:off x="308366" y="2720402"/>
            <a:ext cx="5636696" cy="33239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686030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40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72856" indent="-21320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56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57" indent="-21320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62" indent="-16794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57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67" indent="-172706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FF74AD-0E67-45FA-8E21-D05B904605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760" y="1359550"/>
            <a:ext cx="7343240" cy="747897"/>
          </a:xfrm>
        </p:spPr>
        <p:txBody>
          <a:bodyPr/>
          <a:lstStyle/>
          <a:p>
            <a:r>
              <a:rPr lang="en-GB" dirty="0"/>
              <a:t>Architecting backup solutions in a Hybrid Cloud World</a:t>
            </a:r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6C8D4CB-0390-B642-A799-0B2CA4E9F06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3934" y="4059316"/>
            <a:ext cx="5624255" cy="332399"/>
          </a:xfrm>
        </p:spPr>
        <p:txBody>
          <a:bodyPr/>
          <a:lstStyle/>
          <a:p>
            <a:r>
              <a:rPr lang="en-GB" dirty="0"/>
              <a:t>James Kilby, Veeam Vanguard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461473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325E50-626F-794B-B9EF-8247AC9242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001" y="1018800"/>
            <a:ext cx="4359234" cy="371814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Proxy per VMC </a:t>
            </a:r>
            <a:r>
              <a:rPr lang="en-US" dirty="0" err="1"/>
              <a:t>Esx</a:t>
            </a:r>
            <a:r>
              <a:rPr lang="en-US" dirty="0"/>
              <a:t> host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DRS rule to keep them apart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Windows 2019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2xCPU 4GB of ram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Veeam </a:t>
            </a:r>
            <a:r>
              <a:rPr lang="en-US" dirty="0" err="1"/>
              <a:t>HotAdd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4C7C80-0EF1-AD4B-9728-82CD02932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677108"/>
          </a:xfrm>
        </p:spPr>
        <p:txBody>
          <a:bodyPr/>
          <a:lstStyle/>
          <a:p>
            <a:r>
              <a:rPr lang="en-US" dirty="0"/>
              <a:t>Proxy Design</a:t>
            </a:r>
          </a:p>
        </p:txBody>
      </p:sp>
    </p:spTree>
    <p:extLst>
      <p:ext uri="{BB962C8B-B14F-4D97-AF65-F5344CB8AC3E}">
        <p14:creationId xmlns:p14="http://schemas.microsoft.com/office/powerpoint/2010/main" val="38560036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1D7-6A4E-5E4A-B7E7-4977FE6A04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Repository Design</a:t>
            </a:r>
          </a:p>
        </p:txBody>
      </p:sp>
    </p:spTree>
    <p:extLst>
      <p:ext uri="{BB962C8B-B14F-4D97-AF65-F5344CB8AC3E}">
        <p14:creationId xmlns:p14="http://schemas.microsoft.com/office/powerpoint/2010/main" val="345189779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61841D-E3FF-CC40-B164-F82D05FB7AF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000" y="1546302"/>
            <a:ext cx="8364537" cy="3190647"/>
          </a:xfrm>
        </p:spPr>
        <p:txBody>
          <a:bodyPr/>
          <a:lstStyle/>
          <a:p>
            <a:r>
              <a:rPr lang="en-US" dirty="0"/>
              <a:t>EC2 or VMC </a:t>
            </a:r>
          </a:p>
          <a:p>
            <a:r>
              <a:rPr lang="en-US" dirty="0"/>
              <a:t>Windows or Linux ? </a:t>
            </a:r>
          </a:p>
          <a:p>
            <a:r>
              <a:rPr lang="en-US" dirty="0"/>
              <a:t>Repo Filesystem ?</a:t>
            </a:r>
          </a:p>
          <a:p>
            <a:r>
              <a:rPr lang="en-US" dirty="0"/>
              <a:t>Steady state or burstable compute?</a:t>
            </a:r>
          </a:p>
          <a:p>
            <a:r>
              <a:rPr lang="en-US" dirty="0"/>
              <a:t>EBS Storage types and size ? </a:t>
            </a:r>
          </a:p>
          <a:p>
            <a:r>
              <a:rPr lang="en-US" dirty="0"/>
              <a:t>EBS Performance calculations EBS scales with size</a:t>
            </a:r>
          </a:p>
          <a:p>
            <a:r>
              <a:rPr lang="en-US" dirty="0"/>
              <a:t>Location restrictions?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4B1BDD-158D-6E4D-BC06-C71545526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1354217"/>
          </a:xfrm>
        </p:spPr>
        <p:txBody>
          <a:bodyPr/>
          <a:lstStyle/>
          <a:p>
            <a:r>
              <a:rPr lang="en-US" dirty="0" err="1"/>
              <a:t>Deepdive</a:t>
            </a:r>
            <a:r>
              <a:rPr lang="en-US" dirty="0"/>
              <a:t> VMware Cloud on AWS Repo design</a:t>
            </a:r>
          </a:p>
        </p:txBody>
      </p:sp>
    </p:spTree>
    <p:extLst>
      <p:ext uri="{BB962C8B-B14F-4D97-AF65-F5344CB8AC3E}">
        <p14:creationId xmlns:p14="http://schemas.microsoft.com/office/powerpoint/2010/main" val="102528184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406EF-81CB-BE49-B1EB-C98292046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677108"/>
          </a:xfrm>
        </p:spPr>
        <p:txBody>
          <a:bodyPr/>
          <a:lstStyle/>
          <a:p>
            <a:r>
              <a:rPr lang="en-US" dirty="0"/>
              <a:t>Design Criteria 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275FA0-633E-A748-9625-2E9E88CECE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RPO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Backup Window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Change Rate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Compression/Dedupe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Encryption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Operating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File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Other functions </a:t>
            </a:r>
            <a:r>
              <a:rPr lang="en-US" dirty="0" err="1"/>
              <a:t>Surebackup</a:t>
            </a:r>
            <a:r>
              <a:rPr lang="en-US" dirty="0"/>
              <a:t> ETC 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95DCB4-FDB8-8746-A3E2-B2C193F80CE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5B242453-8FA4-474F-89D0-67E28DB87F87}"/>
              </a:ext>
            </a:extLst>
          </p:cNvPr>
          <p:cNvSpPr txBox="1">
            <a:spLocks/>
          </p:cNvSpPr>
          <p:nvPr/>
        </p:nvSpPr>
        <p:spPr>
          <a:xfrm>
            <a:off x="4612884" y="1018800"/>
            <a:ext cx="4111054" cy="379015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40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-342900" algn="l" defTabSz="68604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5000"/>
                  <a:lumOff val="35000"/>
                </a:scheme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JOB Mode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Full Backup Size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/>
              <a:t>Incremental Size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/>
              <a:t>Working Space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/>
              <a:t>Backup Growth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/>
              <a:t>Repo location (same or different AZ) </a:t>
            </a:r>
          </a:p>
        </p:txBody>
      </p:sp>
    </p:spTree>
    <p:extLst>
      <p:ext uri="{BB962C8B-B14F-4D97-AF65-F5344CB8AC3E}">
        <p14:creationId xmlns:p14="http://schemas.microsoft.com/office/powerpoint/2010/main" val="351922514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406EF-81CB-BE49-B1EB-C98292046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677108"/>
          </a:xfrm>
        </p:spPr>
        <p:txBody>
          <a:bodyPr/>
          <a:lstStyle/>
          <a:p>
            <a:r>
              <a:rPr lang="en-US" dirty="0"/>
              <a:t>Choice of Instance Size &amp; Family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275FA0-633E-A748-9625-2E9E88CECE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RPO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Backup Window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Change Rate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Compression/Dedupe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Encryption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Operating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File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Other functions </a:t>
            </a:r>
            <a:r>
              <a:rPr lang="en-US" dirty="0" err="1"/>
              <a:t>Surebackup</a:t>
            </a:r>
            <a:r>
              <a:rPr lang="en-US" dirty="0"/>
              <a:t> ETC 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95DCB4-FDB8-8746-A3E2-B2C193F80CE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 Burst or Consistent ?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5201DE56-F0FF-B743-9DCE-1AD7ED4BD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376" y="1530439"/>
            <a:ext cx="4795382" cy="193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86612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406EF-81CB-BE49-B1EB-C98292046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677108"/>
          </a:xfrm>
        </p:spPr>
        <p:txBody>
          <a:bodyPr/>
          <a:lstStyle/>
          <a:p>
            <a:r>
              <a:rPr lang="en-US" dirty="0"/>
              <a:t>Choice of Instance Size &amp; Family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275FA0-633E-A748-9625-2E9E88CECE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RPO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Backup Window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Change Rate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Compression/Dedupe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Encryption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Operating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File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Other functions </a:t>
            </a:r>
            <a:r>
              <a:rPr lang="en-US" dirty="0" err="1"/>
              <a:t>Surebackup</a:t>
            </a:r>
            <a:r>
              <a:rPr lang="en-US" dirty="0"/>
              <a:t> ETC 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95DCB4-FDB8-8746-A3E2-B2C193F80CE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 Burst or Consistent ?</a:t>
            </a: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FA5B51C6-5CA2-EB45-86D2-16AB3AAA8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824" y="1840190"/>
            <a:ext cx="5098942" cy="146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50075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8406EF-81CB-BE49-B1EB-C98292046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53998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Choice of EBS Type</a:t>
            </a:r>
          </a:p>
        </p:txBody>
      </p:sp>
      <p:graphicFrame>
        <p:nvGraphicFramePr>
          <p:cNvPr id="5" name="Text Placeholder 1">
            <a:extLst>
              <a:ext uri="{FF2B5EF4-FFF2-40B4-BE49-F238E27FC236}">
                <a16:creationId xmlns:a16="http://schemas.microsoft.com/office/drawing/2014/main" id="{B71B8E5F-39C9-4A19-B663-41B7F39E67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7961060"/>
              </p:ext>
            </p:extLst>
          </p:nvPr>
        </p:nvGraphicFramePr>
        <p:xfrm>
          <a:off x="360000" y="1018800"/>
          <a:ext cx="8364537" cy="3718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 descr="Chart, funnel chart&#10;&#10;Description automatically generated">
            <a:extLst>
              <a:ext uri="{FF2B5EF4-FFF2-40B4-BE49-F238E27FC236}">
                <a16:creationId xmlns:a16="http://schemas.microsoft.com/office/drawing/2014/main" id="{FA1FCA83-F506-5A47-A781-468803F5A6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8489" y="2643896"/>
            <a:ext cx="2793937" cy="209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36271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8C135AE-A2BC-A24F-90A5-918394B522E3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2854463176"/>
              </p:ext>
            </p:extLst>
          </p:nvPr>
        </p:nvGraphicFramePr>
        <p:xfrm>
          <a:off x="360363" y="1019175"/>
          <a:ext cx="8364535" cy="20015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672907">
                  <a:extLst>
                    <a:ext uri="{9D8B030D-6E8A-4147-A177-3AD203B41FA5}">
                      <a16:colId xmlns:a16="http://schemas.microsoft.com/office/drawing/2014/main" val="1744436799"/>
                    </a:ext>
                  </a:extLst>
                </a:gridCol>
                <a:gridCol w="1672907">
                  <a:extLst>
                    <a:ext uri="{9D8B030D-6E8A-4147-A177-3AD203B41FA5}">
                      <a16:colId xmlns:a16="http://schemas.microsoft.com/office/drawing/2014/main" val="831072422"/>
                    </a:ext>
                  </a:extLst>
                </a:gridCol>
                <a:gridCol w="1672907">
                  <a:extLst>
                    <a:ext uri="{9D8B030D-6E8A-4147-A177-3AD203B41FA5}">
                      <a16:colId xmlns:a16="http://schemas.microsoft.com/office/drawing/2014/main" val="420848895"/>
                    </a:ext>
                  </a:extLst>
                </a:gridCol>
                <a:gridCol w="1672907">
                  <a:extLst>
                    <a:ext uri="{9D8B030D-6E8A-4147-A177-3AD203B41FA5}">
                      <a16:colId xmlns:a16="http://schemas.microsoft.com/office/drawing/2014/main" val="2651977279"/>
                    </a:ext>
                  </a:extLst>
                </a:gridCol>
                <a:gridCol w="1672907">
                  <a:extLst>
                    <a:ext uri="{9D8B030D-6E8A-4147-A177-3AD203B41FA5}">
                      <a16:colId xmlns:a16="http://schemas.microsoft.com/office/drawing/2014/main" val="30193220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Instance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Memory (GB)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Network </a:t>
                      </a:r>
                      <a:r>
                        <a:rPr lang="en-US" dirty="0" err="1"/>
                        <a:t>upto</a:t>
                      </a:r>
                      <a:r>
                        <a:rPr lang="en-US" dirty="0"/>
                        <a:t> Gb/s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 per Month 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392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T3.large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81.11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3608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M5.Large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137.62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769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T3.xlarge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175.68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46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M5.xlarge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275.24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3160600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3AD6A61B-583B-AB44-9D33-0CE3A3148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B54B4E-0063-ED4E-B2D5-39507B01B410}"/>
              </a:ext>
            </a:extLst>
          </p:cNvPr>
          <p:cNvSpPr txBox="1"/>
          <p:nvPr/>
        </p:nvSpPr>
        <p:spPr>
          <a:xfrm>
            <a:off x="0" y="3644292"/>
            <a:ext cx="8941295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T3.xlarge 36% Cost saving over the M5</a:t>
            </a:r>
          </a:p>
        </p:txBody>
      </p:sp>
    </p:spTree>
    <p:extLst>
      <p:ext uri="{BB962C8B-B14F-4D97-AF65-F5344CB8AC3E}">
        <p14:creationId xmlns:p14="http://schemas.microsoft.com/office/powerpoint/2010/main" val="166489054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275FA0-633E-A748-9625-2E9E88CECE5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4800" dirty="0"/>
              <a:t>t3.xlarge – Windows 2019 with up to 2x 16TB ST1 volumes</a:t>
            </a:r>
          </a:p>
          <a:p>
            <a:r>
              <a:rPr lang="en-US" sz="4800" dirty="0"/>
              <a:t>REFS formatted volumes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7516C4-FC70-8D48-A97D-BFAAAFFFB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67848"/>
          </a:xfrm>
        </p:spPr>
        <p:txBody>
          <a:bodyPr/>
          <a:lstStyle/>
          <a:p>
            <a:r>
              <a:rPr lang="en-US" dirty="0"/>
              <a:t>EC2 – Final Specification</a:t>
            </a:r>
          </a:p>
        </p:txBody>
      </p:sp>
    </p:spTree>
    <p:extLst>
      <p:ext uri="{BB962C8B-B14F-4D97-AF65-F5344CB8AC3E}">
        <p14:creationId xmlns:p14="http://schemas.microsoft.com/office/powerpoint/2010/main" val="260374587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A1D88DF7-0617-4E17-A766-DC8EC2016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Secondary/Archive  Storage</a:t>
            </a:r>
          </a:p>
        </p:txBody>
      </p:sp>
    </p:spTree>
    <p:extLst>
      <p:ext uri="{BB962C8B-B14F-4D97-AF65-F5344CB8AC3E}">
        <p14:creationId xmlns:p14="http://schemas.microsoft.com/office/powerpoint/2010/main" val="13559550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BAACB6-C68B-AE47-8F6A-F51C79BA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7E21F2-8F8D-AB40-B3AC-201C6B77E3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1096" y="921328"/>
            <a:ext cx="4111054" cy="379015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Founding member of the Veeam UK </a:t>
            </a:r>
            <a:r>
              <a:rPr lang="en-US" dirty="0" err="1"/>
              <a:t>Usergroup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Veeam Vanguard for 4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Veeam Certified Engineer 2020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AWS Solutions Architect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VMware Cloud on AWS Master Specialist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Content Placeholder 6" descr="A person standing in front of a wall&#10;&#10;Description automatically generated">
            <a:extLst>
              <a:ext uri="{FF2B5EF4-FFF2-40B4-BE49-F238E27FC236}">
                <a16:creationId xmlns:a16="http://schemas.microsoft.com/office/drawing/2014/main" id="{7DF63C93-EBA8-F54D-B707-B18CA9D3EC7F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4643438" y="1372593"/>
            <a:ext cx="4110037" cy="3082527"/>
          </a:xfrm>
        </p:spPr>
      </p:pic>
    </p:spTree>
    <p:extLst>
      <p:ext uri="{BB962C8B-B14F-4D97-AF65-F5344CB8AC3E}">
        <p14:creationId xmlns:p14="http://schemas.microsoft.com/office/powerpoint/2010/main" val="409063047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61841D-E3FF-CC40-B164-F82D05FB7AF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001" y="1546302"/>
            <a:ext cx="2600176" cy="3190647"/>
          </a:xfrm>
        </p:spPr>
        <p:txBody>
          <a:bodyPr/>
          <a:lstStyle/>
          <a:p>
            <a:r>
              <a:rPr lang="en-US" dirty="0"/>
              <a:t>EC2 with EBS</a:t>
            </a:r>
          </a:p>
          <a:p>
            <a:endParaRPr lang="en-US" dirty="0"/>
          </a:p>
          <a:p>
            <a:r>
              <a:rPr lang="en-US" dirty="0"/>
              <a:t>Amazon S3</a:t>
            </a:r>
          </a:p>
          <a:p>
            <a:endParaRPr lang="en-US" dirty="0"/>
          </a:p>
          <a:p>
            <a:r>
              <a:rPr lang="en-US" dirty="0"/>
              <a:t>Amazon VTL </a:t>
            </a:r>
          </a:p>
          <a:p>
            <a:endParaRPr lang="en-US" dirty="0"/>
          </a:p>
          <a:p>
            <a:r>
              <a:rPr lang="en-US" dirty="0"/>
              <a:t>On premises 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4B1BDD-158D-6E4D-BC06-C71545526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677108"/>
          </a:xfrm>
        </p:spPr>
        <p:txBody>
          <a:bodyPr/>
          <a:lstStyle/>
          <a:p>
            <a:r>
              <a:rPr lang="en-US" dirty="0"/>
              <a:t>Secondary storage considerations </a:t>
            </a:r>
          </a:p>
        </p:txBody>
      </p:sp>
    </p:spTree>
    <p:extLst>
      <p:ext uri="{BB962C8B-B14F-4D97-AF65-F5344CB8AC3E}">
        <p14:creationId xmlns:p14="http://schemas.microsoft.com/office/powerpoint/2010/main" val="400917396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61841D-E3FF-CC40-B164-F82D05FB7AF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001" y="1546302"/>
            <a:ext cx="2600176" cy="3190647"/>
          </a:xfrm>
        </p:spPr>
        <p:txBody>
          <a:bodyPr/>
          <a:lstStyle/>
          <a:p>
            <a:r>
              <a:rPr lang="en-US" dirty="0"/>
              <a:t>EC2 with EBS</a:t>
            </a:r>
          </a:p>
          <a:p>
            <a:endParaRPr lang="en-US" dirty="0"/>
          </a:p>
          <a:p>
            <a:r>
              <a:rPr lang="en-US" dirty="0"/>
              <a:t>Amazon S3</a:t>
            </a:r>
          </a:p>
          <a:p>
            <a:endParaRPr lang="en-US" dirty="0"/>
          </a:p>
          <a:p>
            <a:r>
              <a:rPr lang="en-US" dirty="0"/>
              <a:t>Amazon VTL </a:t>
            </a:r>
          </a:p>
          <a:p>
            <a:endParaRPr lang="en-US" dirty="0"/>
          </a:p>
          <a:p>
            <a:r>
              <a:rPr lang="en-US" dirty="0"/>
              <a:t>On premises 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4B1BDD-158D-6E4D-BC06-C71545526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677108"/>
          </a:xfrm>
        </p:spPr>
        <p:txBody>
          <a:bodyPr/>
          <a:lstStyle/>
          <a:p>
            <a:r>
              <a:rPr lang="en-US" dirty="0"/>
              <a:t>Secondary storage considerations </a:t>
            </a:r>
          </a:p>
        </p:txBody>
      </p:sp>
      <p:pic>
        <p:nvPicPr>
          <p:cNvPr id="5" name="Picture 4" descr="A picture containing parking, meter, computer, building&#10;&#10;Description automatically generated">
            <a:extLst>
              <a:ext uri="{FF2B5EF4-FFF2-40B4-BE49-F238E27FC236}">
                <a16:creationId xmlns:a16="http://schemas.microsoft.com/office/drawing/2014/main" id="{307AA5B8-5449-C640-B06A-6E8C35A2A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9" y="1467077"/>
            <a:ext cx="5922120" cy="270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853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61841D-E3FF-CC40-B164-F82D05FB7AF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001" y="1546302"/>
            <a:ext cx="2600176" cy="3190647"/>
          </a:xfrm>
        </p:spPr>
        <p:txBody>
          <a:bodyPr/>
          <a:lstStyle/>
          <a:p>
            <a:r>
              <a:rPr lang="en-US" dirty="0"/>
              <a:t>EC2 with EBS</a:t>
            </a:r>
          </a:p>
          <a:p>
            <a:endParaRPr lang="en-US" dirty="0"/>
          </a:p>
          <a:p>
            <a:r>
              <a:rPr lang="en-US" dirty="0"/>
              <a:t>Amazon S3</a:t>
            </a:r>
          </a:p>
          <a:p>
            <a:endParaRPr lang="en-US" dirty="0"/>
          </a:p>
          <a:p>
            <a:r>
              <a:rPr lang="en-US" dirty="0"/>
              <a:t>Amazon VTL </a:t>
            </a:r>
          </a:p>
          <a:p>
            <a:endParaRPr lang="en-US" dirty="0"/>
          </a:p>
          <a:p>
            <a:r>
              <a:rPr lang="en-US" dirty="0"/>
              <a:t>On premises 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4B1BDD-158D-6E4D-BC06-C71545526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677108"/>
          </a:xfrm>
        </p:spPr>
        <p:txBody>
          <a:bodyPr/>
          <a:lstStyle/>
          <a:p>
            <a:r>
              <a:rPr lang="en-US" dirty="0"/>
              <a:t>Secondary storage considerations </a:t>
            </a:r>
          </a:p>
        </p:txBody>
      </p:sp>
      <p:pic>
        <p:nvPicPr>
          <p:cNvPr id="6" name="Picture 5" descr="A picture containing person, person, standing, computer&#10;&#10;Description automatically generated">
            <a:extLst>
              <a:ext uri="{FF2B5EF4-FFF2-40B4-BE49-F238E27FC236}">
                <a16:creationId xmlns:a16="http://schemas.microsoft.com/office/drawing/2014/main" id="{23AB5F30-11A5-0A47-9C8F-EA0082939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4237" y="1463622"/>
            <a:ext cx="4876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68048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61841D-E3FF-CC40-B164-F82D05FB7AF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000" y="1546302"/>
            <a:ext cx="8364537" cy="319064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Incredible durability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Infinite scalability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Low latency &amp; High throughput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Multi AZ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Servers to maintain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4B1BDD-158D-6E4D-BC06-C71545526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677108"/>
          </a:xfrm>
        </p:spPr>
        <p:txBody>
          <a:bodyPr/>
          <a:lstStyle/>
          <a:p>
            <a:r>
              <a:rPr lang="en-US" dirty="0"/>
              <a:t>AWS S3</a:t>
            </a:r>
          </a:p>
        </p:txBody>
      </p:sp>
    </p:spTree>
    <p:extLst>
      <p:ext uri="{BB962C8B-B14F-4D97-AF65-F5344CB8AC3E}">
        <p14:creationId xmlns:p14="http://schemas.microsoft.com/office/powerpoint/2010/main" val="260131512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cup, indoor, table, tableware&#10;&#10;Description automatically generated">
            <a:extLst>
              <a:ext uri="{FF2B5EF4-FFF2-40B4-BE49-F238E27FC236}">
                <a16:creationId xmlns:a16="http://schemas.microsoft.com/office/drawing/2014/main" id="{5DA574B7-89D8-8F41-AF20-75ABF0101330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360000" y="864192"/>
            <a:ext cx="3882884" cy="371792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FA0A03F-ECC1-1045-917B-B94C662AF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FA813D58-B757-1847-9602-BD5A9935210D}"/>
              </a:ext>
            </a:extLst>
          </p:cNvPr>
          <p:cNvSpPr txBox="1">
            <a:spLocks/>
          </p:cNvSpPr>
          <p:nvPr/>
        </p:nvSpPr>
        <p:spPr>
          <a:xfrm>
            <a:off x="5185140" y="1546302"/>
            <a:ext cx="2600176" cy="319064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40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-342900" algn="l" defTabSz="68604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5000"/>
                  <a:lumOff val="35000"/>
                </a:scheme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S3 Standard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S3 Intelligent Tiering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S3 Standard -IA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S3 One Zone-IA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S3 Glacier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477724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61841D-E3FF-CC40-B164-F82D05FB7AF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000" y="1546302"/>
            <a:ext cx="8364537" cy="3190647"/>
          </a:xfrm>
        </p:spPr>
        <p:txBody>
          <a:bodyPr/>
          <a:lstStyle/>
          <a:p>
            <a:r>
              <a:rPr lang="en-US" dirty="0"/>
              <a:t>Long Term retention + Offsite </a:t>
            </a:r>
          </a:p>
          <a:p>
            <a:endParaRPr lang="en-US" dirty="0"/>
          </a:p>
          <a:p>
            <a:r>
              <a:rPr lang="en-US" dirty="0"/>
              <a:t>S3 – Standard (early delete is an issue with some of the other types)</a:t>
            </a:r>
          </a:p>
          <a:p>
            <a:endParaRPr lang="en-US" dirty="0"/>
          </a:p>
          <a:p>
            <a:r>
              <a:rPr lang="en-US" dirty="0"/>
              <a:t>Be aware of S3 API costs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4B1BDD-158D-6E4D-BC06-C71545526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67848"/>
          </a:xfrm>
        </p:spPr>
        <p:txBody>
          <a:bodyPr/>
          <a:lstStyle/>
          <a:p>
            <a:r>
              <a:rPr lang="en-US" dirty="0"/>
              <a:t>Amazon Web Services S3 </a:t>
            </a:r>
          </a:p>
        </p:txBody>
      </p:sp>
    </p:spTree>
    <p:extLst>
      <p:ext uri="{BB962C8B-B14F-4D97-AF65-F5344CB8AC3E}">
        <p14:creationId xmlns:p14="http://schemas.microsoft.com/office/powerpoint/2010/main" val="1393605272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325E50-626F-794B-B9EF-8247AC9242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Network Design</a:t>
            </a:r>
          </a:p>
        </p:txBody>
      </p:sp>
    </p:spTree>
    <p:extLst>
      <p:ext uri="{BB962C8B-B14F-4D97-AF65-F5344CB8AC3E}">
        <p14:creationId xmlns:p14="http://schemas.microsoft.com/office/powerpoint/2010/main" val="2596583389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FCE65C-0242-F14D-A52B-DA314FAF58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C9F25B2-6FB7-724D-B475-DF7713934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28189"/>
            <a:ext cx="8973519" cy="648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586312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FCE65C-0242-F14D-A52B-DA314FAF58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07FD03B-8FDA-1049-99A6-9EF5A79C0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42" y="-436881"/>
            <a:ext cx="8617058" cy="558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23297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67AE924-5369-3E41-87F8-BB9C8A150F0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Access to AWS Account – Securing this is critical </a:t>
            </a:r>
          </a:p>
          <a:p>
            <a:r>
              <a:rPr lang="en-US" dirty="0"/>
              <a:t>Billing Control – Billing Alerts,</a:t>
            </a:r>
          </a:p>
          <a:p>
            <a:r>
              <a:rPr lang="en-US" dirty="0"/>
              <a:t>Setup Monitoring of EC2 Servers</a:t>
            </a:r>
          </a:p>
          <a:p>
            <a:r>
              <a:rPr lang="en-US" dirty="0"/>
              <a:t>Scaling out</a:t>
            </a:r>
          </a:p>
          <a:p>
            <a:r>
              <a:rPr lang="en-US" dirty="0"/>
              <a:t>Security groups </a:t>
            </a:r>
          </a:p>
          <a:p>
            <a:r>
              <a:rPr lang="en-US" dirty="0"/>
              <a:t>Savings Plans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DEC52D-5489-774F-82C8-B9D50BA2F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67848"/>
          </a:xfrm>
        </p:spPr>
        <p:txBody>
          <a:bodyPr/>
          <a:lstStyle/>
          <a:p>
            <a:r>
              <a:rPr lang="en-US" dirty="0"/>
              <a:t>Other things to consider</a:t>
            </a:r>
          </a:p>
        </p:txBody>
      </p:sp>
    </p:spTree>
    <p:extLst>
      <p:ext uri="{BB962C8B-B14F-4D97-AF65-F5344CB8AC3E}">
        <p14:creationId xmlns:p14="http://schemas.microsoft.com/office/powerpoint/2010/main" val="281303591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E327E6-B28D-9D46-9919-63099A657EF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AWS 101</a:t>
            </a:r>
          </a:p>
          <a:p>
            <a:r>
              <a:rPr lang="en-US" dirty="0"/>
              <a:t>VMware Cloud on AWS – Intro &amp; Overview</a:t>
            </a:r>
          </a:p>
          <a:p>
            <a:r>
              <a:rPr lang="en-US" dirty="0"/>
              <a:t>Design Principals</a:t>
            </a:r>
          </a:p>
          <a:p>
            <a:r>
              <a:rPr lang="en-US" dirty="0"/>
              <a:t>High Level Solution Overview </a:t>
            </a:r>
          </a:p>
          <a:p>
            <a:r>
              <a:rPr lang="en-US" dirty="0"/>
              <a:t>Design - Proxy</a:t>
            </a:r>
          </a:p>
          <a:p>
            <a:r>
              <a:rPr lang="en-US" dirty="0"/>
              <a:t>Design - Primary Backup Storage </a:t>
            </a:r>
          </a:p>
          <a:p>
            <a:r>
              <a:rPr lang="en-US" dirty="0"/>
              <a:t>Design - Secondary Backup Storage</a:t>
            </a:r>
          </a:p>
          <a:p>
            <a:r>
              <a:rPr lang="en-US" dirty="0"/>
              <a:t>Design - Network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2491746-6A58-8D4B-9CBD-68A2CC76A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567848"/>
          </a:xfrm>
        </p:spPr>
        <p:txBody>
          <a:bodyPr/>
          <a:lstStyle/>
          <a:p>
            <a:r>
              <a:rPr lang="en-US" dirty="0"/>
              <a:t>Presentation Overview</a:t>
            </a:r>
          </a:p>
        </p:txBody>
      </p:sp>
    </p:spTree>
    <p:extLst>
      <p:ext uri="{BB962C8B-B14F-4D97-AF65-F5344CB8AC3E}">
        <p14:creationId xmlns:p14="http://schemas.microsoft.com/office/powerpoint/2010/main" val="2355104310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-1654542" y="314757"/>
            <a:ext cx="8423524" cy="923330"/>
          </a:xfrm>
        </p:spPr>
        <p:txBody>
          <a:bodyPr/>
          <a:lstStyle/>
          <a:p>
            <a:r>
              <a:rPr lang="en-US" dirty="0"/>
              <a:t>Thank you</a:t>
            </a:r>
          </a:p>
          <a:p>
            <a:endParaRPr lang="en-US" dirty="0"/>
          </a:p>
          <a:p>
            <a:r>
              <a:rPr lang="en-GB" dirty="0"/>
              <a:t>@</a:t>
            </a:r>
            <a:r>
              <a:rPr lang="en-GB" sz="4400" dirty="0" err="1"/>
              <a:t>jameskilbynet</a:t>
            </a:r>
            <a:endParaRPr lang="en-US" dirty="0"/>
          </a:p>
        </p:txBody>
      </p:sp>
      <p:pic>
        <p:nvPicPr>
          <p:cNvPr id="6" name="Content Placeholder 6" descr="A person standing in front of a wall&#10;&#10;Description automatically generated">
            <a:extLst>
              <a:ext uri="{FF2B5EF4-FFF2-40B4-BE49-F238E27FC236}">
                <a16:creationId xmlns:a16="http://schemas.microsoft.com/office/drawing/2014/main" id="{FAC85FC4-CFC9-C640-8D4B-886A5AD83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174" y="314757"/>
            <a:ext cx="4110037" cy="308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7880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325E50-626F-794B-B9EF-8247AC9242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368" y="222553"/>
            <a:ext cx="8453588" cy="730683"/>
          </a:xfrm>
        </p:spPr>
        <p:txBody>
          <a:bodyPr/>
          <a:lstStyle/>
          <a:p>
            <a:r>
              <a:rPr lang="en-US" dirty="0"/>
              <a:t>AWS 101 – Basic Terms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D9CE6F-9161-864E-854D-64E8474710E2}"/>
              </a:ext>
            </a:extLst>
          </p:cNvPr>
          <p:cNvSpPr txBox="1"/>
          <p:nvPr/>
        </p:nvSpPr>
        <p:spPr>
          <a:xfrm>
            <a:off x="552644" y="1230235"/>
            <a:ext cx="8453587" cy="33239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just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AWS Term - Definition</a:t>
            </a:r>
          </a:p>
          <a:p>
            <a:pPr algn="just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Region – A group of geographically close availability zones</a:t>
            </a:r>
          </a:p>
          <a:p>
            <a:pPr algn="just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Availability Zone – One or more distinct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datacentres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pPr algn="just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EC2  - AWS Virtual Machines</a:t>
            </a:r>
          </a:p>
          <a:p>
            <a:pPr algn="just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EBS – Elastic Block Storage </a:t>
            </a:r>
          </a:p>
          <a:p>
            <a:pPr algn="just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S3 – Amazon’s Object Storage</a:t>
            </a:r>
          </a:p>
          <a:p>
            <a:pPr algn="just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ENI – Elastic Network Interface</a:t>
            </a:r>
          </a:p>
          <a:p>
            <a:pPr algn="just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VPC – Virtual Private Cloud</a:t>
            </a:r>
          </a:p>
          <a:p>
            <a:pPr algn="just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VPC Endpoint – Private connection to supported AWS services</a:t>
            </a:r>
          </a:p>
        </p:txBody>
      </p:sp>
    </p:spTree>
    <p:extLst>
      <p:ext uri="{BB962C8B-B14F-4D97-AF65-F5344CB8AC3E}">
        <p14:creationId xmlns:p14="http://schemas.microsoft.com/office/powerpoint/2010/main" val="260084097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A picture containing timeline&#10;&#10;Description automatically generated">
            <a:extLst>
              <a:ext uri="{FF2B5EF4-FFF2-40B4-BE49-F238E27FC236}">
                <a16:creationId xmlns:a16="http://schemas.microsoft.com/office/drawing/2014/main" id="{BA689578-465D-044F-9A9E-7BEE621EA45F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503126" y="1019175"/>
            <a:ext cx="8079011" cy="3717925"/>
          </a:xfr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677108"/>
          </a:xfrm>
        </p:spPr>
        <p:txBody>
          <a:bodyPr/>
          <a:lstStyle/>
          <a:p>
            <a:r>
              <a:rPr lang="en-US" dirty="0"/>
              <a:t>VMware Cloud on AWS Overview </a:t>
            </a:r>
          </a:p>
        </p:txBody>
      </p:sp>
    </p:spTree>
    <p:extLst>
      <p:ext uri="{BB962C8B-B14F-4D97-AF65-F5344CB8AC3E}">
        <p14:creationId xmlns:p14="http://schemas.microsoft.com/office/powerpoint/2010/main" val="160031442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275FA0-633E-A748-9625-2E9E88CECE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0913" y="219463"/>
            <a:ext cx="8484348" cy="830997"/>
          </a:xfrm>
        </p:spPr>
        <p:txBody>
          <a:bodyPr/>
          <a:lstStyle/>
          <a:p>
            <a:r>
              <a:rPr lang="en-US" dirty="0"/>
              <a:t>Network Costs</a:t>
            </a:r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F4D3FB65-7EF9-0048-8373-584160076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47" y="69574"/>
            <a:ext cx="89355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5520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76DE42-5E29-4824-9EFC-DA54065E019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3-2-1 Rule must be followed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Optimize RPO – RTO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Minimize Cost where possible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Fast primary storage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Cheaper </a:t>
            </a:r>
            <a:r>
              <a:rPr lang="en-US" sz="2800" dirty="0" err="1"/>
              <a:t>Longterm</a:t>
            </a:r>
            <a:r>
              <a:rPr lang="en-US" sz="2800" dirty="0"/>
              <a:t> storage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Easily Scalable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Automate where possible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Principals</a:t>
            </a:r>
          </a:p>
        </p:txBody>
      </p:sp>
    </p:spTree>
    <p:extLst>
      <p:ext uri="{BB962C8B-B14F-4D97-AF65-F5344CB8AC3E}">
        <p14:creationId xmlns:p14="http://schemas.microsoft.com/office/powerpoint/2010/main" val="105574799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E52E58CA-28F4-9746-A63D-FD36A63A9760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2325978912"/>
              </p:ext>
            </p:extLst>
          </p:nvPr>
        </p:nvGraphicFramePr>
        <p:xfrm>
          <a:off x="360363" y="1019175"/>
          <a:ext cx="8364536" cy="22250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091134">
                  <a:extLst>
                    <a:ext uri="{9D8B030D-6E8A-4147-A177-3AD203B41FA5}">
                      <a16:colId xmlns:a16="http://schemas.microsoft.com/office/drawing/2014/main" val="2067786510"/>
                    </a:ext>
                  </a:extLst>
                </a:gridCol>
                <a:gridCol w="2091134">
                  <a:extLst>
                    <a:ext uri="{9D8B030D-6E8A-4147-A177-3AD203B41FA5}">
                      <a16:colId xmlns:a16="http://schemas.microsoft.com/office/drawing/2014/main" val="2183552724"/>
                    </a:ext>
                  </a:extLst>
                </a:gridCol>
                <a:gridCol w="2091134">
                  <a:extLst>
                    <a:ext uri="{9D8B030D-6E8A-4147-A177-3AD203B41FA5}">
                      <a16:colId xmlns:a16="http://schemas.microsoft.com/office/drawing/2014/main" val="1887584459"/>
                    </a:ext>
                  </a:extLst>
                </a:gridCol>
                <a:gridCol w="2091134">
                  <a:extLst>
                    <a:ext uri="{9D8B030D-6E8A-4147-A177-3AD203B41FA5}">
                      <a16:colId xmlns:a16="http://schemas.microsoft.com/office/drawing/2014/main" val="341406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Primary*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Secondary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Archive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074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Cost per TB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312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Storage Capacity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Unlimited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682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IOPS Capacity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119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Reliability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392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Restore Costs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0314486"/>
                  </a:ext>
                </a:extLst>
              </a:tr>
            </a:tbl>
          </a:graphicData>
        </a:graphic>
      </p:graphicFrame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Storage Tiers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5F8A44-90ED-714F-99B6-060CAA6EC413}"/>
              </a:ext>
            </a:extLst>
          </p:cNvPr>
          <p:cNvSpPr txBox="1"/>
          <p:nvPr/>
        </p:nvSpPr>
        <p:spPr>
          <a:xfrm>
            <a:off x="-131446" y="3455520"/>
            <a:ext cx="8855384" cy="300082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*Primary storage tier should be sized to cover operational restores, Secondary if used should cover all restores  </a:t>
            </a:r>
          </a:p>
        </p:txBody>
      </p:sp>
    </p:spTree>
    <p:extLst>
      <p:ext uri="{BB962C8B-B14F-4D97-AF65-F5344CB8AC3E}">
        <p14:creationId xmlns:p14="http://schemas.microsoft.com/office/powerpoint/2010/main" val="392068808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 descr="Diagram&#10;&#10;Description automatically generated">
            <a:extLst>
              <a:ext uri="{FF2B5EF4-FFF2-40B4-BE49-F238E27FC236}">
                <a16:creationId xmlns:a16="http://schemas.microsoft.com/office/drawing/2014/main" id="{F41EB689-A914-A142-80D4-C75C0DD83B36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2557221" y="47281"/>
            <a:ext cx="6586780" cy="509621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2244EC1-4CEE-CD41-AB7F-EF03881BA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71451"/>
            <a:ext cx="8363938" cy="1354217"/>
          </a:xfrm>
        </p:spPr>
        <p:txBody>
          <a:bodyPr/>
          <a:lstStyle/>
          <a:p>
            <a:r>
              <a:rPr lang="en-US" dirty="0"/>
              <a:t>VMware Cloud on AWS Backup Overview</a:t>
            </a:r>
          </a:p>
        </p:txBody>
      </p:sp>
    </p:spTree>
    <p:extLst>
      <p:ext uri="{BB962C8B-B14F-4D97-AF65-F5344CB8AC3E}">
        <p14:creationId xmlns:p14="http://schemas.microsoft.com/office/powerpoint/2010/main" val="78639346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Veeam Corporate Slides Template (1)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336"/>
      </a:hlink>
      <a:folHlink>
        <a:srgbClr val="00B336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spAutoFit/>
      </a:bodyPr>
      <a:lstStyle>
        <a:defPPr algn="ctr">
          <a:defRPr dirty="0" err="1" smtClean="0">
            <a:gradFill>
              <a:gsLst>
                <a:gs pos="0">
                  <a:schemeClr val="tx1"/>
                </a:gs>
                <a:gs pos="86000">
                  <a:schemeClr val="tx1"/>
                </a:gs>
              </a:gsLst>
              <a:lin ang="5400000" scaled="0"/>
            </a:gradFill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eeam_Corporate_Template_16x9_50" id="{306586AC-F2AC-4B5A-80A3-B02B89428B1A}" vid="{C5910148-A09D-4BCF-8DDE-3CD5966F28F6}"/>
    </a:ext>
  </a:extLst>
</a:theme>
</file>

<file path=ppt/theme/theme2.xml><?xml version="1.0" encoding="utf-8"?>
<a:theme xmlns:a="http://schemas.openxmlformats.org/drawingml/2006/main" name="Veeam Corporate Slides Template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336"/>
      </a:hlink>
      <a:folHlink>
        <a:srgbClr val="00B336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 anchor="ctr">
        <a:spAutoFit/>
      </a:bodyPr>
      <a:lstStyle>
        <a:defPPr algn="ctr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Veeam_Corporate_Template_16x9_50" id="{306586AC-F2AC-4B5A-80A3-B02B89428B1A}" vid="{610E726E-E0E3-4CC1-A582-BA4934AFF4CD}"/>
    </a:ext>
  </a:extLst>
</a:theme>
</file>

<file path=ppt/theme/theme3.xml><?xml version="1.0" encoding="utf-8"?>
<a:theme xmlns:a="http://schemas.openxmlformats.org/drawingml/2006/main" name="Veeam Corporate Slides Template Main (3)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336"/>
      </a:hlink>
      <a:folHlink>
        <a:srgbClr val="00B336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spAutoFit/>
      </a:bodyPr>
      <a:lstStyle>
        <a:defPPr algn="ctr">
          <a:defRPr sz="4000" dirty="0" err="1" smtClean="0">
            <a:solidFill>
              <a:schemeClr val="tx1">
                <a:lumMod val="50000"/>
                <a:lumOff val="50000"/>
              </a:schemeClr>
            </a:solidFill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eeam_Corporate_Template_16x9_50" id="{306586AC-F2AC-4B5A-80A3-B02B89428B1A}" vid="{373A5F62-DE6E-415B-9BDD-E9CF2DE00FB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0A7C769CC81C42926ECB5C4B1D6F8C" ma:contentTypeVersion="13" ma:contentTypeDescription="Create a new document." ma:contentTypeScope="" ma:versionID="58ebd30ff83da4160408bcec0507aadc">
  <xsd:schema xmlns:xsd="http://www.w3.org/2001/XMLSchema" xmlns:xs="http://www.w3.org/2001/XMLSchema" xmlns:p="http://schemas.microsoft.com/office/2006/metadata/properties" xmlns:ns3="4017a0b5-0ce2-4fdb-9538-ec96a5f6e977" xmlns:ns4="18eef309-2ef7-4f6d-a427-d7fd7d190100" targetNamespace="http://schemas.microsoft.com/office/2006/metadata/properties" ma:root="true" ma:fieldsID="fe08fe43018632cf3ec5ac833ce9f182" ns3:_="" ns4:_="">
    <xsd:import namespace="4017a0b5-0ce2-4fdb-9538-ec96a5f6e977"/>
    <xsd:import namespace="18eef309-2ef7-4f6d-a427-d7fd7d19010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17a0b5-0ce2-4fdb-9538-ec96a5f6e9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eef309-2ef7-4f6d-a427-d7fd7d19010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BD9305-F2A6-4227-837C-B4043BC74EC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C39AA7-EB4B-4889-9FB7-D13BB39487BC}">
  <ds:schemaRefs>
    <ds:schemaRef ds:uri="http://purl.org/dc/dcmitype/"/>
    <ds:schemaRef ds:uri="http://schemas.microsoft.com/office/infopath/2007/PartnerControls"/>
    <ds:schemaRef ds:uri="18eef309-2ef7-4f6d-a427-d7fd7d190100"/>
    <ds:schemaRef ds:uri="http://schemas.microsoft.com/office/2006/metadata/properties"/>
    <ds:schemaRef ds:uri="http://schemas.microsoft.com/office/2006/documentManagement/types"/>
    <ds:schemaRef ds:uri="4017a0b5-0ce2-4fdb-9538-ec96a5f6e977"/>
    <ds:schemaRef ds:uri="http://purl.org/dc/elements/1.1/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FF20BD6-CC39-48D1-B2EE-5B9C31DA4A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17a0b5-0ce2-4fdb-9538-ec96a5f6e977"/>
    <ds:schemaRef ds:uri="18eef309-2ef7-4f6d-a427-d7fd7d19010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872</Words>
  <Application>Microsoft Macintosh PowerPoint</Application>
  <PresentationFormat>On-screen Show (16:9)</PresentationFormat>
  <Paragraphs>266</Paragraphs>
  <Slides>30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Segoe UI</vt:lpstr>
      <vt:lpstr>Tahoma</vt:lpstr>
      <vt:lpstr>Veeam Corporate Slides Template (1)</vt:lpstr>
      <vt:lpstr>Veeam Corporate Slides Template</vt:lpstr>
      <vt:lpstr>Veeam Corporate Slides Template Main (3)</vt:lpstr>
      <vt:lpstr>PowerPoint Presentation</vt:lpstr>
      <vt:lpstr>About Me:</vt:lpstr>
      <vt:lpstr>Presentation Overview</vt:lpstr>
      <vt:lpstr>PowerPoint Presentation</vt:lpstr>
      <vt:lpstr>VMware Cloud on AWS Overview </vt:lpstr>
      <vt:lpstr>PowerPoint Presentation</vt:lpstr>
      <vt:lpstr>Design Principals</vt:lpstr>
      <vt:lpstr>Backup Storage Tiers</vt:lpstr>
      <vt:lpstr>VMware Cloud on AWS Backup Overview</vt:lpstr>
      <vt:lpstr>Proxy Design</vt:lpstr>
      <vt:lpstr>PowerPoint Presentation</vt:lpstr>
      <vt:lpstr>Deepdive VMware Cloud on AWS Repo design</vt:lpstr>
      <vt:lpstr>Design Criteria </vt:lpstr>
      <vt:lpstr>Choice of Instance Size &amp; Family</vt:lpstr>
      <vt:lpstr>Choice of Instance Size &amp; Family</vt:lpstr>
      <vt:lpstr>Choice of EBS Type</vt:lpstr>
      <vt:lpstr>PowerPoint Presentation</vt:lpstr>
      <vt:lpstr>EC2 – Final Specification</vt:lpstr>
      <vt:lpstr>PowerPoint Presentation</vt:lpstr>
      <vt:lpstr>Secondary storage considerations </vt:lpstr>
      <vt:lpstr>Secondary storage considerations </vt:lpstr>
      <vt:lpstr>Secondary storage considerations </vt:lpstr>
      <vt:lpstr>AWS S3</vt:lpstr>
      <vt:lpstr>PowerPoint Presentation</vt:lpstr>
      <vt:lpstr>Amazon Web Services S3 </vt:lpstr>
      <vt:lpstr>PowerPoint Presentation</vt:lpstr>
      <vt:lpstr>PowerPoint Presentation</vt:lpstr>
      <vt:lpstr>PowerPoint Presentation</vt:lpstr>
      <vt:lpstr>Other things to consider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Kilby</dc:creator>
  <cp:lastModifiedBy>James Kilby</cp:lastModifiedBy>
  <cp:revision>13</cp:revision>
  <dcterms:created xsi:type="dcterms:W3CDTF">2020-10-13T23:25:14Z</dcterms:created>
  <dcterms:modified xsi:type="dcterms:W3CDTF">2020-10-14T07:07:39Z</dcterms:modified>
</cp:coreProperties>
</file>

<file path=docProps/thumbnail.jpeg>
</file>